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1" r:id="rId10"/>
    <p:sldId id="263" r:id="rId11"/>
    <p:sldId id="264" r:id="rId12"/>
    <p:sldId id="275" r:id="rId13"/>
    <p:sldId id="274" r:id="rId14"/>
    <p:sldId id="273" r:id="rId15"/>
    <p:sldId id="265" r:id="rId16"/>
    <p:sldId id="276" r:id="rId17"/>
    <p:sldId id="266" r:id="rId18"/>
    <p:sldId id="267" r:id="rId19"/>
    <p:sldId id="268" r:id="rId20"/>
    <p:sldId id="277" r:id="rId21"/>
    <p:sldId id="269" r:id="rId22"/>
    <p:sldId id="270" r:id="rId23"/>
    <p:sldId id="279" r:id="rId24"/>
    <p:sldId id="280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EFC3-31A7-4D31-943C-3D928784A8C9}" type="datetimeFigureOut">
              <a:rPr lang="sr-Latn-RS" smtClean="0"/>
              <a:t>24.3.2019</a:t>
            </a:fld>
            <a:endParaRPr lang="sr-Latn-R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B0C5BD-4F92-4A95-9234-3A143690015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EFC3-31A7-4D31-943C-3D928784A8C9}" type="datetimeFigureOut">
              <a:rPr lang="sr-Latn-RS" smtClean="0"/>
              <a:t>24.3.2019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5BD-4F92-4A95-9234-3A143690015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EFC3-31A7-4D31-943C-3D928784A8C9}" type="datetimeFigureOut">
              <a:rPr lang="sr-Latn-RS" smtClean="0"/>
              <a:t>24.3.2019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5BD-4F92-4A95-9234-3A143690015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EFC3-31A7-4D31-943C-3D928784A8C9}" type="datetimeFigureOut">
              <a:rPr lang="sr-Latn-RS" smtClean="0"/>
              <a:t>24.3.2019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5BD-4F92-4A95-9234-3A143690015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EFC3-31A7-4D31-943C-3D928784A8C9}" type="datetimeFigureOut">
              <a:rPr lang="sr-Latn-RS" smtClean="0"/>
              <a:t>24.3.2019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5BD-4F92-4A95-9234-3A143690015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EFC3-31A7-4D31-943C-3D928784A8C9}" type="datetimeFigureOut">
              <a:rPr lang="sr-Latn-RS" smtClean="0"/>
              <a:t>24.3.2019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5BD-4F92-4A95-9234-3A143690015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EFC3-31A7-4D31-943C-3D928784A8C9}" type="datetimeFigureOut">
              <a:rPr lang="sr-Latn-RS" smtClean="0"/>
              <a:t>24.3.2019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5BD-4F92-4A95-9234-3A143690015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EFC3-31A7-4D31-943C-3D928784A8C9}" type="datetimeFigureOut">
              <a:rPr lang="sr-Latn-RS" smtClean="0"/>
              <a:t>24.3.2019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5BD-4F92-4A95-9234-3A143690015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EFC3-31A7-4D31-943C-3D928784A8C9}" type="datetimeFigureOut">
              <a:rPr lang="sr-Latn-RS" smtClean="0"/>
              <a:t>24.3.2019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5BD-4F92-4A95-9234-3A143690015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EFC3-31A7-4D31-943C-3D928784A8C9}" type="datetimeFigureOut">
              <a:rPr lang="sr-Latn-RS" smtClean="0"/>
              <a:t>24.3.2019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5BD-4F92-4A95-9234-3A143690015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EFC3-31A7-4D31-943C-3D928784A8C9}" type="datetimeFigureOut">
              <a:rPr lang="sr-Latn-RS" smtClean="0"/>
              <a:t>24.3.2019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C5BD-4F92-4A95-9234-3A143690015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12EFC3-31A7-4D31-943C-3D928784A8C9}" type="datetimeFigureOut">
              <a:rPr lang="sr-Latn-RS" smtClean="0"/>
              <a:t>24.3.2019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B0C5BD-4F92-4A95-9234-3A143690015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4624"/>
            <a:ext cx="9036496" cy="6708913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79512" y="1977753"/>
            <a:ext cx="7772400" cy="4259559"/>
          </a:xfrm>
        </p:spPr>
        <p:txBody>
          <a:bodyPr/>
          <a:lstStyle/>
          <a:p>
            <a:r>
              <a:rPr lang="sr-Cyrl-RS" dirty="0" smtClean="0"/>
              <a:t>Колубара</a:t>
            </a:r>
            <a:br>
              <a:rPr lang="sr-Cyrl-RS" dirty="0" smtClean="0"/>
            </a:br>
            <a:r>
              <a:rPr lang="sr-Cyrl-RS" sz="4400" dirty="0" smtClean="0"/>
              <a:t>и</a:t>
            </a:r>
            <a:r>
              <a:rPr lang="sr-Cyrl-RS" dirty="0" smtClean="0"/>
              <a:t> </a:t>
            </a:r>
            <a:r>
              <a:rPr lang="sr-Cyrl-RS" sz="4400" dirty="0" smtClean="0"/>
              <a:t>одрживи развој</a:t>
            </a:r>
            <a:endParaRPr lang="sr-Latn-RS" sz="4400" dirty="0"/>
          </a:p>
        </p:txBody>
      </p:sp>
    </p:spTree>
    <p:extLst>
      <p:ext uri="{BB962C8B-B14F-4D97-AF65-F5344CB8AC3E}">
        <p14:creationId xmlns:p14="http://schemas.microsoft.com/office/powerpoint/2010/main" val="869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0"/>
            <a:ext cx="3754760" cy="1124744"/>
          </a:xfrm>
        </p:spPr>
        <p:txBody>
          <a:bodyPr/>
          <a:lstStyle/>
          <a:p>
            <a:r>
              <a:rPr lang="sr-Cyrl-RS" sz="3600" dirty="0" err="1" smtClean="0">
                <a:latin typeface="Arial Narrow" panose="020B0606020202030204" pitchFamily="34" charset="0"/>
              </a:rPr>
              <a:t>Словац</a:t>
            </a:r>
            <a:endParaRPr lang="sr-Latn-RS" sz="3600" dirty="0">
              <a:latin typeface="Arial Narrow" panose="020B060602020203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23528" y="1340768"/>
            <a:ext cx="4114800" cy="511378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Низводно од Ваљевске котлине долина Колубаре се сужава на 120-150 m у краткој сутесци код Словца, усеченој између Јерининог града и Оштриковца. У овом делу долине налази се каменолом у ком се врши експлоатација камена, кречњака, гипса и креде</a:t>
            </a:r>
            <a:r>
              <a:rPr lang="ru-RU" sz="2800" dirty="0">
                <a:latin typeface="Arial Narrow" panose="020B0606020202030204" pitchFamily="34" charset="0"/>
              </a:rPr>
              <a:t>.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69" y="116632"/>
            <a:ext cx="4398235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9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7211144" cy="764704"/>
          </a:xfrm>
        </p:spPr>
        <p:txBody>
          <a:bodyPr/>
          <a:lstStyle/>
          <a:p>
            <a:r>
              <a:rPr lang="sr-Cyrl-RS" sz="3600" dirty="0" err="1" smtClean="0">
                <a:latin typeface="Arial Narrow" panose="020B0606020202030204" pitchFamily="34" charset="0"/>
              </a:rPr>
              <a:t>Лајковац</a:t>
            </a:r>
            <a:endParaRPr lang="sr-Latn-RS" sz="3600" dirty="0">
              <a:latin typeface="Arial Narrow" panose="020B060602020203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После Словца, долина је широка, са пространом алувијалном равни која се шири и до 3 km. Колубара је код Лајковца широка 30, а дубока 0,5-3 m.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простору лајковачке општине гради се аутопут Е763, Београд-Јужни Јадран.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Аутопут Е 763, такозвани Коридор 11, протеже се од Темишвара, преко Вршца, Београда, Чачка, Пожеге, Подгорице, иде до Бара, а морским путем, преко Јадрана биће повезан са Баријем, у Италији</a:t>
            </a:r>
            <a:endParaRPr lang="sr-Latn-RS" sz="28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480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" y="980728"/>
            <a:ext cx="8991941" cy="5001767"/>
          </a:xfrm>
        </p:spPr>
      </p:pic>
    </p:spTree>
    <p:extLst>
      <p:ext uri="{BB962C8B-B14F-4D97-AF65-F5344CB8AC3E}">
        <p14:creationId xmlns:p14="http://schemas.microsoft.com/office/powerpoint/2010/main" val="355081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6" y="404664"/>
            <a:ext cx="8183864" cy="6075899"/>
          </a:xfrm>
        </p:spPr>
      </p:pic>
    </p:spTree>
    <p:extLst>
      <p:ext uri="{BB962C8B-B14F-4D97-AF65-F5344CB8AC3E}">
        <p14:creationId xmlns:p14="http://schemas.microsoft.com/office/powerpoint/2010/main" val="243792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6" y="476672"/>
            <a:ext cx="7820886" cy="5806415"/>
          </a:xfrm>
        </p:spPr>
      </p:pic>
    </p:spTree>
    <p:extLst>
      <p:ext uri="{BB962C8B-B14F-4D97-AF65-F5344CB8AC3E}">
        <p14:creationId xmlns:p14="http://schemas.microsoft.com/office/powerpoint/2010/main" val="4287106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7499176" cy="980728"/>
          </a:xfrm>
        </p:spPr>
        <p:txBody>
          <a:bodyPr/>
          <a:lstStyle/>
          <a:p>
            <a:r>
              <a:rPr lang="sr-Cyrl-RS" sz="3600" dirty="0" smtClean="0">
                <a:latin typeface="Arial Narrow" panose="020B0606020202030204" pitchFamily="34" charset="0"/>
              </a:rPr>
              <a:t>Ћелије</a:t>
            </a:r>
            <a:endParaRPr lang="sr-Latn-RS" sz="3600" dirty="0">
              <a:latin typeface="Arial Narrow" panose="020B060602020203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4137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Поплаве у мају 2014.</a:t>
            </a:r>
            <a:b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Љиг се излио на целој дужини низводно од Љига и поплавио највеће површине од свих</a:t>
            </a:r>
            <a:b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десних притока. Након што се ова вода слила у Колубару у Лајковцу, пробијен је</a:t>
            </a:r>
            <a:b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левообални насип и поплављено насеље и низводно подручје. Даље, на левој обали до</a:t>
            </a:r>
            <a:b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ушћа Враничине нису изграђени насипи, већ је Колубара поплавила уску долину до</a:t>
            </a:r>
            <a:b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пута Ваљево-Београд. На овом потезу реке, Колубара је пробила деснообалне насипе</a:t>
            </a:r>
            <a:b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више места. </a:t>
            </a:r>
            <a:endParaRPr lang="sr-Latn-RS" sz="28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5459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8" y="476672"/>
            <a:ext cx="8073312" cy="6047191"/>
          </a:xfrm>
        </p:spPr>
      </p:pic>
    </p:spTree>
    <p:extLst>
      <p:ext uri="{BB962C8B-B14F-4D97-AF65-F5344CB8AC3E}">
        <p14:creationId xmlns:p14="http://schemas.microsoft.com/office/powerpoint/2010/main" val="165412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04664"/>
            <a:ext cx="3059832" cy="1152128"/>
          </a:xfrm>
        </p:spPr>
        <p:txBody>
          <a:bodyPr/>
          <a:lstStyle/>
          <a:p>
            <a:r>
              <a:rPr lang="sr-Cyrl-RS" sz="3600" dirty="0" smtClean="0">
                <a:latin typeface="Arial Narrow" panose="020B0606020202030204" pitchFamily="34" charset="0"/>
              </a:rPr>
              <a:t>Бели брод</a:t>
            </a:r>
            <a:endParaRPr lang="sr-Latn-RS" sz="3600" dirty="0">
              <a:latin typeface="Arial Narrow" panose="020B060602020203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селу Ћелије код железниког моста налази се хидролошка станица Бели брод (основана је 1950. године, налази се на 99 m надморске висине, на 72 km од ушћа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endParaRPr lang="sr-Latn-R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2400"/>
            <a:ext cx="57245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7211144" cy="836712"/>
          </a:xfrm>
        </p:spPr>
        <p:txBody>
          <a:bodyPr/>
          <a:lstStyle/>
          <a:p>
            <a:r>
              <a:rPr lang="sr-Cyrl-RS" sz="3600" dirty="0" smtClean="0">
                <a:latin typeface="Arial Narrow" panose="020B0606020202030204" pitchFamily="34" charset="0"/>
              </a:rPr>
              <a:t>Колубара и копови</a:t>
            </a:r>
            <a:endParaRPr lang="sr-Latn-RS" sz="3600" dirty="0">
              <a:latin typeface="Arial Narrow" panose="020B060602020203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64137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Колубарски лигнитски басен је настао таложењем и карбонизацијом биљне масе у мочварама и језерима терцијера. Лоциран је на 50 km југозападно од Београда (од19˚ 53' до 20˚ 30' источно од Гринича и 44˚ 39' до 44˚ 45' северне географске ширине). Заузима делове територија општине Лазаревац, Лајковац, Уб и Коцељева. Река Колубара својим средњим током дели басен на два дела, источни и западни. Отварање површинског копа ,,Поље Г" захтева даљу дислокацију корита реке Колубаре са притоком Пештаном у јужном смеру, односно II фазу дислокације корита. </a:t>
            </a:r>
            <a:endParaRPr lang="sr-Latn-RS" sz="28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398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23528" y="116632"/>
            <a:ext cx="8291264" cy="579350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Површина земљишта која </a:t>
            </a:r>
            <a:r>
              <a:rPr lang="ru-RU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је била </a:t>
            </a:r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захваћена радовима на измештању водотокова је 81 ha. Налази се на простору катастарске општине Вреоци.</a:t>
            </a:r>
          </a:p>
          <a:p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Овде </a:t>
            </a:r>
            <a:r>
              <a:rPr lang="ru-RU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се ради </a:t>
            </a:r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подручју са интензивним и дуготрајним анторпогеним активностима, које су до сада довеле до промена у природном окружењу великих размера. Ту су укључени заузимање великих површина земљишта, деградација земљишта, регулација већине водотока на подручју, измештање становништва, чак и читавих насеља. Услед привредних активности на подручју долази у извесном степену до погоршања квалитета животне средине. </a:t>
            </a:r>
            <a:endParaRPr lang="sr-Latn-RS" sz="28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97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3384494" cy="1628800"/>
          </a:xfrm>
        </p:spPr>
        <p:txBody>
          <a:bodyPr/>
          <a:lstStyle/>
          <a:p>
            <a:r>
              <a:rPr lang="sr-Cyrl-RS" dirty="0" smtClean="0">
                <a:latin typeface="Arial Narrow" panose="020B0606020202030204" pitchFamily="34" charset="0"/>
              </a:rPr>
              <a:t>Одрживи развој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043492" y="2708920"/>
            <a:ext cx="6777317" cy="3508977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Шта је одрживи развој?</a:t>
            </a:r>
          </a:p>
          <a:p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Како можемо осигурати животну средину за будуће генерације?</a:t>
            </a:r>
          </a:p>
          <a:p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каквој је вези одрживи развој са порастом становника на Земљи?</a:t>
            </a:r>
          </a:p>
          <a:p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Како се некад отклањао недостатак сировина и природних богатстава</a:t>
            </a:r>
            <a:r>
              <a:rPr lang="sr-Cyrl-R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 </a:t>
            </a:r>
            <a:endParaRPr lang="sr-Latn-R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9766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208912" cy="4317876"/>
          </a:xfrm>
        </p:spPr>
      </p:pic>
    </p:spTree>
    <p:extLst>
      <p:ext uri="{BB962C8B-B14F-4D97-AF65-F5344CB8AC3E}">
        <p14:creationId xmlns:p14="http://schemas.microsoft.com/office/powerpoint/2010/main" val="3666956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6779096" cy="764704"/>
          </a:xfrm>
        </p:spPr>
        <p:txBody>
          <a:bodyPr/>
          <a:lstStyle/>
          <a:p>
            <a:r>
              <a:rPr lang="sr-Cyrl-RS" sz="3600" dirty="0" err="1" smtClean="0">
                <a:latin typeface="Arial Narrow" panose="020B0606020202030204" pitchFamily="34" charset="0"/>
              </a:rPr>
              <a:t>Цветовац</a:t>
            </a:r>
            <a:endParaRPr lang="sr-Latn-RS" sz="3600" dirty="0">
              <a:latin typeface="Arial Narrow" panose="020B060602020203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496" y="1412776"/>
            <a:ext cx="8964488" cy="4968552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 би се смањиле последице поплава обављени су хидромелиорациони радови низводно од ушћа Љига. Ради убрзавања отицања воде у Саву, спојено је кривудаво корито Колубаре са мање кривудавим коритом Пештана код Цветовца, па она од 1965. године тече коритом своје притоке. Због тога су токови притока Пештана и Турије скраћени за 19 km, односно 12 km. Тамнава је постала дужа за 1,5 km и до новог ушћа тече старим коритом Колубаре</a:t>
            </a:r>
            <a:r>
              <a:rPr lang="ru-RU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sr-Latn-RS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654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5482952" cy="692696"/>
          </a:xfrm>
        </p:spPr>
        <p:txBody>
          <a:bodyPr/>
          <a:lstStyle/>
          <a:p>
            <a:r>
              <a:rPr lang="sr-Cyrl-RS" sz="3600" dirty="0" smtClean="0">
                <a:latin typeface="Arial Narrow" panose="020B0606020202030204" pitchFamily="34" charset="0"/>
              </a:rPr>
              <a:t>Обреновац</a:t>
            </a:r>
            <a:endParaRPr lang="sr-Latn-RS" sz="3600" dirty="0">
              <a:latin typeface="Arial Narrow" panose="020B060602020203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6937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 Narrow" panose="020B0606020202030204" pitchFamily="34" charset="0"/>
              </a:rPr>
              <a:t>Колубара је код Обреновца широка 45 и дубока 1-2 m. Улива се у Саву на 27 km узводно од Београда.Обреновац је такође поплављен у мају 2014.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године</a:t>
            </a:r>
            <a:r>
              <a:rPr lang="sr-Latn-R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sr-Latn-R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10" y="2492896"/>
            <a:ext cx="659265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23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r>
              <a:rPr lang="sr-Cyrl-RS" sz="1600" dirty="0">
                <a:solidFill>
                  <a:schemeClr val="tx1"/>
                </a:solidFill>
              </a:rPr>
              <a:t>Пажљиво слушајте</a:t>
            </a:r>
            <a:endParaRPr lang="sr-Latn-RS" sz="1600" dirty="0">
              <a:solidFill>
                <a:schemeClr val="tx1"/>
              </a:solidFill>
            </a:endParaRPr>
          </a:p>
          <a:p>
            <a:pPr lvl="0"/>
            <a:r>
              <a:rPr lang="sr-Cyrl-RS" sz="1600" dirty="0">
                <a:solidFill>
                  <a:schemeClr val="tx1"/>
                </a:solidFill>
              </a:rPr>
              <a:t>Одрживи развој подразумева :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а) да не користимо природне ресурсе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б) да бринемо о природи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в) да планирамо потрошњу природних ресурса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г) да не користимо мобилне телефоне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Заокружи слово испред тачне тврдње.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 </a:t>
            </a:r>
            <a:endParaRPr lang="sr-Latn-RS" sz="1600" dirty="0">
              <a:solidFill>
                <a:schemeClr val="tx1"/>
              </a:solidFill>
            </a:endParaRPr>
          </a:p>
          <a:p>
            <a:pPr lvl="0"/>
            <a:r>
              <a:rPr lang="sr-Cyrl-RS" sz="1600" dirty="0">
                <a:solidFill>
                  <a:schemeClr val="tx1"/>
                </a:solidFill>
              </a:rPr>
              <a:t>Уништавање мостова, фасада зграда и шума се дешава због: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а) ефекта стаклене баште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б) киселих киша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в) смањење озонског омотача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Заокружи слово испред тачне тврдње.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 </a:t>
            </a:r>
            <a:endParaRPr lang="sr-Latn-RS" sz="1600" dirty="0">
              <a:solidFill>
                <a:schemeClr val="tx1"/>
              </a:solidFill>
            </a:endParaRPr>
          </a:p>
          <a:p>
            <a:pPr lvl="0"/>
            <a:r>
              <a:rPr lang="sr-Cyrl-RS" sz="1600" dirty="0">
                <a:solidFill>
                  <a:schemeClr val="tx1"/>
                </a:solidFill>
              </a:rPr>
              <a:t>Отапање ледника се дешава због: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а) ефекта стаклене баште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б) киселих киша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в) смањење озонског омотача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600" dirty="0">
                <a:solidFill>
                  <a:schemeClr val="tx1"/>
                </a:solidFill>
              </a:rPr>
              <a:t>Заокружи слово испред  тачне тврдње.</a:t>
            </a:r>
            <a:endParaRPr lang="sr-Latn-RS" sz="1600" dirty="0">
              <a:solidFill>
                <a:schemeClr val="tx1"/>
              </a:solidFill>
            </a:endParaRPr>
          </a:p>
          <a:p>
            <a:r>
              <a:rPr lang="sr-Cyrl-RS" sz="1200" dirty="0">
                <a:solidFill>
                  <a:schemeClr val="tx1"/>
                </a:solidFill>
              </a:rPr>
              <a:t> </a:t>
            </a:r>
            <a:endParaRPr lang="sr-Latn-RS" sz="1200" dirty="0">
              <a:solidFill>
                <a:schemeClr val="tx1"/>
              </a:solidFill>
            </a:endParaRPr>
          </a:p>
          <a:p>
            <a:endParaRPr lang="sr-Latn-R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17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r-Cyrl-RS" dirty="0" smtClean="0">
                <a:solidFill>
                  <a:schemeClr val="tx1"/>
                </a:solidFill>
              </a:rPr>
              <a:t>.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sr-Cyrl-RS" dirty="0">
                <a:solidFill>
                  <a:schemeClr val="tx1"/>
                </a:solidFill>
              </a:rPr>
              <a:t> </a:t>
            </a:r>
            <a:endParaRPr lang="sr-Latn-RS" dirty="0">
              <a:solidFill>
                <a:schemeClr val="tx1"/>
              </a:solidFill>
            </a:endParaRPr>
          </a:p>
          <a:p>
            <a:pPr lvl="0"/>
            <a:r>
              <a:rPr lang="sr-Cyrl-RS" sz="2600" dirty="0">
                <a:solidFill>
                  <a:schemeClr val="tx1"/>
                </a:solidFill>
              </a:rPr>
              <a:t>Заокружи слово испред  тачне тврдње.</a:t>
            </a:r>
            <a:endParaRPr lang="sr-Latn-RS" sz="2600" dirty="0">
              <a:solidFill>
                <a:schemeClr val="tx1"/>
              </a:solidFill>
            </a:endParaRPr>
          </a:p>
          <a:p>
            <a:r>
              <a:rPr lang="sr-Cyrl-RS" sz="2600" dirty="0">
                <a:solidFill>
                  <a:schemeClr val="tx1"/>
                </a:solidFill>
              </a:rPr>
              <a:t>а) Поред реке Колубаре не треба да постоји депонија смећа.</a:t>
            </a:r>
            <a:endParaRPr lang="sr-Latn-RS" sz="2600" dirty="0">
              <a:solidFill>
                <a:schemeClr val="tx1"/>
              </a:solidFill>
            </a:endParaRPr>
          </a:p>
          <a:p>
            <a:r>
              <a:rPr lang="sr-Cyrl-RS" sz="2600" dirty="0">
                <a:solidFill>
                  <a:schemeClr val="tx1"/>
                </a:solidFill>
              </a:rPr>
              <a:t>б) Поред реке Колубаре не треба градити аутопут.</a:t>
            </a:r>
            <a:endParaRPr lang="sr-Latn-RS" sz="2600" dirty="0">
              <a:solidFill>
                <a:schemeClr val="tx1"/>
              </a:solidFill>
            </a:endParaRPr>
          </a:p>
          <a:p>
            <a:r>
              <a:rPr lang="sr-Cyrl-RS" sz="2600" dirty="0">
                <a:solidFill>
                  <a:schemeClr val="tx1"/>
                </a:solidFill>
              </a:rPr>
              <a:t>в) Реку </a:t>
            </a:r>
            <a:r>
              <a:rPr lang="sr-Cyrl-RS" sz="2600" dirty="0" err="1">
                <a:solidFill>
                  <a:schemeClr val="tx1"/>
                </a:solidFill>
              </a:rPr>
              <a:t>Колубару</a:t>
            </a:r>
            <a:r>
              <a:rPr lang="sr-Cyrl-RS" sz="2600" dirty="0">
                <a:solidFill>
                  <a:schemeClr val="tx1"/>
                </a:solidFill>
              </a:rPr>
              <a:t> не треба </a:t>
            </a:r>
            <a:r>
              <a:rPr lang="sr-Cyrl-RS" sz="2600" dirty="0" err="1">
                <a:solidFill>
                  <a:schemeClr val="tx1"/>
                </a:solidFill>
              </a:rPr>
              <a:t>измештати</a:t>
            </a:r>
            <a:r>
              <a:rPr lang="sr-Cyrl-RS" sz="2600" dirty="0">
                <a:solidFill>
                  <a:schemeClr val="tx1"/>
                </a:solidFill>
              </a:rPr>
              <a:t> због индустријског развоја.</a:t>
            </a:r>
            <a:endParaRPr lang="sr-Latn-RS" sz="2600" dirty="0">
              <a:solidFill>
                <a:schemeClr val="tx1"/>
              </a:solidFill>
            </a:endParaRPr>
          </a:p>
          <a:p>
            <a:r>
              <a:rPr lang="sr-Cyrl-RS" sz="2600" dirty="0">
                <a:solidFill>
                  <a:schemeClr val="tx1"/>
                </a:solidFill>
              </a:rPr>
              <a:t>г) Корито реке Колубаре не треба исправљати.</a:t>
            </a:r>
            <a:endParaRPr lang="sr-Latn-RS" sz="2600" dirty="0">
              <a:solidFill>
                <a:schemeClr val="tx1"/>
              </a:solidFill>
            </a:endParaRPr>
          </a:p>
          <a:p>
            <a:r>
              <a:rPr lang="sr-Cyrl-RS" sz="2600" dirty="0">
                <a:solidFill>
                  <a:schemeClr val="tx1"/>
                </a:solidFill>
              </a:rPr>
              <a:t> </a:t>
            </a:r>
            <a:endParaRPr lang="sr-Latn-RS" sz="2600" dirty="0">
              <a:solidFill>
                <a:schemeClr val="tx1"/>
              </a:solidFill>
            </a:endParaRPr>
          </a:p>
          <a:p>
            <a:pPr lvl="0"/>
            <a:r>
              <a:rPr lang="sr-Cyrl-RS" sz="2600" dirty="0">
                <a:solidFill>
                  <a:schemeClr val="tx1"/>
                </a:solidFill>
              </a:rPr>
              <a:t>Заокружи слово испред  тачне тврдње.</a:t>
            </a:r>
            <a:endParaRPr lang="sr-Latn-RS" sz="2600" dirty="0">
              <a:solidFill>
                <a:schemeClr val="tx1"/>
              </a:solidFill>
            </a:endParaRPr>
          </a:p>
          <a:p>
            <a:r>
              <a:rPr lang="sr-Cyrl-RS" sz="2600" dirty="0">
                <a:solidFill>
                  <a:schemeClr val="tx1"/>
                </a:solidFill>
              </a:rPr>
              <a:t>а) Река Колубара настаје од саставница </a:t>
            </a:r>
            <a:r>
              <a:rPr lang="sr-Cyrl-RS" sz="2600" dirty="0" err="1">
                <a:solidFill>
                  <a:schemeClr val="tx1"/>
                </a:solidFill>
              </a:rPr>
              <a:t>Обнице</a:t>
            </a:r>
            <a:r>
              <a:rPr lang="sr-Cyrl-RS" sz="2600" dirty="0">
                <a:solidFill>
                  <a:schemeClr val="tx1"/>
                </a:solidFill>
              </a:rPr>
              <a:t> </a:t>
            </a:r>
            <a:r>
              <a:rPr lang="sr-Cyrl-RS" sz="2600">
                <a:solidFill>
                  <a:schemeClr val="tx1"/>
                </a:solidFill>
              </a:rPr>
              <a:t>и </a:t>
            </a:r>
            <a:r>
              <a:rPr lang="sr-Cyrl-RS" sz="2600" smtClean="0">
                <a:solidFill>
                  <a:schemeClr val="tx1"/>
                </a:solidFill>
              </a:rPr>
              <a:t>Градца.</a:t>
            </a:r>
            <a:endParaRPr lang="sr-Latn-RS" sz="2600" dirty="0">
              <a:solidFill>
                <a:schemeClr val="tx1"/>
              </a:solidFill>
            </a:endParaRPr>
          </a:p>
          <a:p>
            <a:r>
              <a:rPr lang="sr-Cyrl-RS" sz="2600" dirty="0">
                <a:solidFill>
                  <a:schemeClr val="tx1"/>
                </a:solidFill>
              </a:rPr>
              <a:t>б) Колубара се улива у Саву и припада Црноморском сливу. </a:t>
            </a:r>
            <a:endParaRPr lang="sr-Latn-RS" sz="2600" dirty="0">
              <a:solidFill>
                <a:schemeClr val="tx1"/>
              </a:solidFill>
            </a:endParaRPr>
          </a:p>
          <a:p>
            <a:r>
              <a:rPr lang="sr-Cyrl-RS" sz="2600" dirty="0">
                <a:solidFill>
                  <a:schemeClr val="tx1"/>
                </a:solidFill>
              </a:rPr>
              <a:t>в) Долина Колубаре је најужа на простору </a:t>
            </a:r>
            <a:r>
              <a:rPr lang="sr-Cyrl-RS" sz="2600" dirty="0" err="1">
                <a:solidFill>
                  <a:schemeClr val="tx1"/>
                </a:solidFill>
              </a:rPr>
              <a:t>Лајковца</a:t>
            </a:r>
            <a:r>
              <a:rPr lang="sr-Cyrl-RS" sz="2600" dirty="0">
                <a:solidFill>
                  <a:schemeClr val="tx1"/>
                </a:solidFill>
              </a:rPr>
              <a:t>.</a:t>
            </a:r>
            <a:endParaRPr lang="sr-Latn-RS" sz="2600" dirty="0">
              <a:solidFill>
                <a:schemeClr val="tx1"/>
              </a:solidFill>
            </a:endParaRPr>
          </a:p>
          <a:p>
            <a:r>
              <a:rPr lang="sr-Cyrl-RS" sz="2600" dirty="0">
                <a:solidFill>
                  <a:schemeClr val="tx1"/>
                </a:solidFill>
              </a:rPr>
              <a:t>г) Хидролошка станица  Бели Брод налази се у близини железничког моста у Ћелијама</a:t>
            </a:r>
            <a:endParaRPr lang="sr-Latn-RS" sz="2600" dirty="0">
              <a:solidFill>
                <a:schemeClr val="tx1"/>
              </a:solidFill>
            </a:endParaRPr>
          </a:p>
          <a:p>
            <a:r>
              <a:rPr lang="sr-Cyrl-RS" sz="2600" dirty="0">
                <a:solidFill>
                  <a:schemeClr val="tx1"/>
                </a:solidFill>
              </a:rPr>
              <a:t>д) Притоке Колубаре,  </a:t>
            </a:r>
            <a:r>
              <a:rPr lang="sr-Cyrl-RS" sz="2600" dirty="0" err="1">
                <a:solidFill>
                  <a:schemeClr val="tx1"/>
                </a:solidFill>
              </a:rPr>
              <a:t>Љиг</a:t>
            </a:r>
            <a:r>
              <a:rPr lang="sr-Cyrl-RS" sz="2600" dirty="0">
                <a:solidFill>
                  <a:schemeClr val="tx1"/>
                </a:solidFill>
              </a:rPr>
              <a:t>, </a:t>
            </a:r>
            <a:r>
              <a:rPr lang="sr-Cyrl-RS" sz="2600" dirty="0" err="1">
                <a:solidFill>
                  <a:schemeClr val="tx1"/>
                </a:solidFill>
              </a:rPr>
              <a:t>Пештан</a:t>
            </a:r>
            <a:r>
              <a:rPr lang="sr-Cyrl-RS" sz="2600" dirty="0">
                <a:solidFill>
                  <a:schemeClr val="tx1"/>
                </a:solidFill>
              </a:rPr>
              <a:t>, </a:t>
            </a:r>
            <a:r>
              <a:rPr lang="sr-Cyrl-RS" sz="2600" dirty="0" err="1">
                <a:solidFill>
                  <a:schemeClr val="tx1"/>
                </a:solidFill>
              </a:rPr>
              <a:t>Тамнава</a:t>
            </a:r>
            <a:r>
              <a:rPr lang="sr-Cyrl-RS" sz="2600" dirty="0">
                <a:solidFill>
                  <a:schemeClr val="tx1"/>
                </a:solidFill>
              </a:rPr>
              <a:t>, </a:t>
            </a:r>
            <a:r>
              <a:rPr lang="sr-Cyrl-RS" sz="2600" dirty="0" err="1">
                <a:solidFill>
                  <a:schemeClr val="tx1"/>
                </a:solidFill>
              </a:rPr>
              <a:t>Турија</a:t>
            </a:r>
            <a:r>
              <a:rPr lang="sr-Cyrl-RS" sz="2600" dirty="0">
                <a:solidFill>
                  <a:schemeClr val="tx1"/>
                </a:solidFill>
              </a:rPr>
              <a:t>  су се такође </a:t>
            </a:r>
            <a:r>
              <a:rPr lang="sr-Cyrl-RS" sz="2600" dirty="0" err="1">
                <a:solidFill>
                  <a:schemeClr val="tx1"/>
                </a:solidFill>
              </a:rPr>
              <a:t>излиле</a:t>
            </a:r>
            <a:r>
              <a:rPr lang="sr-Cyrl-RS" sz="2600" dirty="0">
                <a:solidFill>
                  <a:schemeClr val="tx1"/>
                </a:solidFill>
              </a:rPr>
              <a:t> у </a:t>
            </a:r>
            <a:r>
              <a:rPr lang="sr-Cyrl-RS" sz="2600" dirty="0" err="1">
                <a:solidFill>
                  <a:schemeClr val="tx1"/>
                </a:solidFill>
              </a:rPr>
              <a:t>полавама</a:t>
            </a:r>
            <a:r>
              <a:rPr lang="sr-Cyrl-RS" sz="2600" dirty="0">
                <a:solidFill>
                  <a:schemeClr val="tx1"/>
                </a:solidFill>
              </a:rPr>
              <a:t> 2014. </a:t>
            </a:r>
            <a:endParaRPr lang="sr-Latn-RS" sz="2600" dirty="0">
              <a:solidFill>
                <a:schemeClr val="tx1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1232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243408"/>
            <a:ext cx="8028384" cy="1368152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Arial Narrow" panose="020B0606020202030204" pitchFamily="34" charset="0"/>
              </a:rPr>
              <a:t>Угроженост животне средине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шта нас упозоравају научници?</a:t>
            </a:r>
          </a:p>
          <a:p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Који су еколошки проблеми?</a:t>
            </a:r>
          </a:p>
          <a:p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које начине се загађује </a:t>
            </a:r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</a:t>
            </a:r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ивотна средина?</a:t>
            </a:r>
            <a:endParaRPr lang="sr-Latn-RS" sz="28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3700"/>
            <a:ext cx="5689476" cy="37073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17032"/>
            <a:ext cx="298016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Стратегија одрживог развоја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Шта је стратегија одрживог развоја?</a:t>
            </a:r>
          </a:p>
          <a:p>
            <a:r>
              <a:rPr lang="sr-Cyrl-RS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Како се врши прелаз на одрживи развој?</a:t>
            </a:r>
          </a:p>
          <a:p>
            <a:r>
              <a:rPr lang="sr-Cyrl-RS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Када и где је дошло до договора у вези са одрживим развојем?</a:t>
            </a:r>
          </a:p>
          <a:p>
            <a:r>
              <a:rPr lang="sr-Cyrl-RS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Које институције у локалној средини треба да буду укључене у спровођење идеје о одрживом развоју?</a:t>
            </a:r>
            <a:endParaRPr lang="sr-Latn-RS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81128"/>
            <a:ext cx="3154846" cy="18722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52" y="4187527"/>
            <a:ext cx="25146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48680"/>
            <a:ext cx="8229600" cy="1600200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Arial Narrow" panose="020B0606020202030204" pitchFamily="34" charset="0"/>
              </a:rPr>
              <a:t>Одрживи развој у развијеним и неразвијеним земљама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4525963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Како се у развијеним земљама спроводе активности у циљу одрживог развоја?</a:t>
            </a:r>
          </a:p>
          <a:p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Како се у </a:t>
            </a:r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неразвијеним </a:t>
            </a:r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земљама спроводе активности у циљу одрживог развоја?</a:t>
            </a:r>
          </a:p>
          <a:p>
            <a:endParaRPr lang="sr-Latn-RS" sz="28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747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Narrow" panose="020B0606020202030204" pitchFamily="34" charset="0"/>
              </a:rPr>
              <a:t>Да ли ми то </a:t>
            </a:r>
            <a:r>
              <a:rPr lang="sr-Cyrl-RS" dirty="0" smtClean="0">
                <a:latin typeface="Arial Narrow" panose="020B0606020202030204" pitchFamily="34" charset="0"/>
              </a:rPr>
              <a:t>можемо</a:t>
            </a:r>
            <a:r>
              <a:rPr lang="sr-Latn-RS" dirty="0" smtClean="0">
                <a:latin typeface="Arial Narrow" panose="020B0606020202030204" pitchFamily="34" charset="0"/>
              </a:rPr>
              <a:t>?</a:t>
            </a:r>
            <a:endParaRPr lang="sr-Latn-RS" dirty="0">
              <a:latin typeface="Arial Narrow" panose="020B060602020203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pPr marL="0" indent="0">
              <a:buNone/>
            </a:pPr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Како да сачувамо своју реку?</a:t>
            </a:r>
          </a:p>
          <a:p>
            <a:pPr marL="0" indent="0">
              <a:buNone/>
            </a:pPr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Предлажемо:</a:t>
            </a:r>
          </a:p>
          <a:p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Сазнајмо што  више чињеница о својој реци.</a:t>
            </a:r>
          </a:p>
          <a:p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Проучимо и анализирајмо  како се човек односи према њој</a:t>
            </a:r>
            <a:r>
              <a:rPr lang="sr-Latn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sr-Cyrl-RS" sz="2800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sr-Cyrl-RS" sz="28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Преиспитајмо своје поступке у очувању своје околине.</a:t>
            </a:r>
          </a:p>
          <a:p>
            <a:pPr marL="0" indent="0">
              <a:buNone/>
            </a:pPr>
            <a:endParaRPr lang="sr-Cyrl-R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432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891480"/>
            <a:ext cx="5987008" cy="1600200"/>
          </a:xfrm>
        </p:spPr>
        <p:txBody>
          <a:bodyPr/>
          <a:lstStyle/>
          <a:p>
            <a:r>
              <a:rPr lang="sr-Cyrl-RS" sz="2800" dirty="0" smtClean="0"/>
              <a:t>Ваљево</a:t>
            </a:r>
            <a:endParaRPr lang="sr-Latn-RS" sz="28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Autofit/>
          </a:bodyPr>
          <a:lstStyle/>
          <a:p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4690"/>
            <a:ext cx="8748464" cy="58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7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77483"/>
          </a:xfrm>
        </p:spPr>
        <p:txBody>
          <a:bodyPr/>
          <a:lstStyle/>
          <a:p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Колубара је последња већа притока Саве. Она постаје од двеју мањих река – десне саставнице Јабланице и леве саставнице </a:t>
            </a:r>
            <a:r>
              <a:rPr lang="sr-Cyrl-RS" sz="28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Обнице</a:t>
            </a:r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које се стичу код Ваљева на 193 </a:t>
            </a:r>
            <a:r>
              <a:rPr lang="sr-Latn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 </a:t>
            </a:r>
            <a:r>
              <a:rPr lang="sr-Cyrl-RS" sz="28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надморске</a:t>
            </a:r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висине. Од саставака </a:t>
            </a:r>
            <a:r>
              <a:rPr lang="sr-Cyrl-RS" sz="28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Обнице</a:t>
            </a:r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 Јабланице па до ушћа Саве, Колубара је дугачка 86.5 </a:t>
            </a:r>
            <a:r>
              <a:rPr lang="sr-Latn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km (</a:t>
            </a:r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 </a:t>
            </a:r>
            <a:r>
              <a:rPr lang="sr-Cyrl-RS" sz="28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Обницом</a:t>
            </a:r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126.5 </a:t>
            </a:r>
            <a:r>
              <a:rPr lang="sr-Latn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km). </a:t>
            </a:r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Код Ваљева долина Колубаре се нагло шири у Ваљевску котлину. У њој река левкасто скреће из правца југ-север у правац запад-исток</a:t>
            </a:r>
            <a:r>
              <a:rPr lang="sr-Cyrl-RS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sr-Latn-RS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1283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392487"/>
          </a:xfrm>
        </p:spPr>
        <p:txBody>
          <a:bodyPr/>
          <a:lstStyle/>
          <a:p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Прва већа притока Колубаре је река Градац, чија долина са 22,7 </a:t>
            </a:r>
            <a:r>
              <a:rPr lang="sr-Latn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km </a:t>
            </a:r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дугим и 200 </a:t>
            </a:r>
            <a:r>
              <a:rPr lang="sr-Latn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 </a:t>
            </a:r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дубоким кањоном је најлепша у целом сливу Колубаре. У непосредној близини ушћа налази се манастир Ћелије. Према једном предању је задужбина краља Драгутина, а према другом , подигнут је крајем </a:t>
            </a:r>
            <a:r>
              <a:rPr lang="sr-Latn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XIV </a:t>
            </a:r>
            <a:r>
              <a:rPr lang="sr-Cyrl-RS" sz="2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века, у време деспота Стефана Лазаревића. </a:t>
            </a:r>
            <a:endParaRPr lang="sr-Latn-RS" sz="28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69973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403</TotalTime>
  <Words>830</Words>
  <Application>Microsoft Office PowerPoint</Application>
  <PresentationFormat>Projekcija na ekranu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Izvršno</vt:lpstr>
      <vt:lpstr>Колубара и одрживи развој</vt:lpstr>
      <vt:lpstr>Одрживи развој</vt:lpstr>
      <vt:lpstr>Угроженост животне средине</vt:lpstr>
      <vt:lpstr>Стратегија одрживог развоја</vt:lpstr>
      <vt:lpstr>Одрживи развој у развијеним и неразвијеним земљама</vt:lpstr>
      <vt:lpstr>Да ли ми то можемо?</vt:lpstr>
      <vt:lpstr>Ваљево</vt:lpstr>
      <vt:lpstr>PowerPoint prezentacija</vt:lpstr>
      <vt:lpstr>PowerPoint prezentacija</vt:lpstr>
      <vt:lpstr>Словац</vt:lpstr>
      <vt:lpstr>Лајковац</vt:lpstr>
      <vt:lpstr>PowerPoint prezentacija</vt:lpstr>
      <vt:lpstr>PowerPoint prezentacija</vt:lpstr>
      <vt:lpstr>PowerPoint prezentacija</vt:lpstr>
      <vt:lpstr>Ћелије</vt:lpstr>
      <vt:lpstr>PowerPoint prezentacija</vt:lpstr>
      <vt:lpstr>Бели брод</vt:lpstr>
      <vt:lpstr>Колубара и копови</vt:lpstr>
      <vt:lpstr>PowerPoint prezentacija</vt:lpstr>
      <vt:lpstr>PowerPoint prezentacija</vt:lpstr>
      <vt:lpstr>Цветовац</vt:lpstr>
      <vt:lpstr>Обреновац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Колубара</dc:title>
  <dc:creator>Milena</dc:creator>
  <cp:lastModifiedBy>Milena</cp:lastModifiedBy>
  <cp:revision>29</cp:revision>
  <dcterms:created xsi:type="dcterms:W3CDTF">2019-03-09T14:31:37Z</dcterms:created>
  <dcterms:modified xsi:type="dcterms:W3CDTF">2019-03-24T21:03:28Z</dcterms:modified>
</cp:coreProperties>
</file>